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0" r:id="rId2"/>
  </p:sldMasterIdLst>
  <p:sldIdLst>
    <p:sldId id="264" r:id="rId3"/>
    <p:sldId id="271" r:id="rId4"/>
    <p:sldId id="273" r:id="rId5"/>
    <p:sldId id="274" r:id="rId6"/>
    <p:sldId id="275" r:id="rId7"/>
    <p:sldId id="276" r:id="rId8"/>
    <p:sldId id="277" r:id="rId9"/>
    <p:sldId id="278" r:id="rId10"/>
    <p:sldId id="281" r:id="rId11"/>
    <p:sldId id="257" r:id="rId12"/>
    <p:sldId id="27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E82BA1B-150C-4A00-A6F4-13DA95B2FF40}">
          <p14:sldIdLst>
            <p14:sldId id="264"/>
            <p14:sldId id="271"/>
            <p14:sldId id="273"/>
          </p14:sldIdLst>
        </p14:section>
        <p14:section name="Week 3" id="{6863D032-FE4A-4BA5-8591-CFA0FF844828}">
          <p14:sldIdLst>
            <p14:sldId id="274"/>
            <p14:sldId id="275"/>
            <p14:sldId id="276"/>
            <p14:sldId id="277"/>
            <p14:sldId id="278"/>
          </p14:sldIdLst>
        </p14:section>
        <p14:section name="Week 4" id="{E8E4B182-53CA-4C17-8431-DB11C6623A2F}">
          <p14:sldIdLst>
            <p14:sldId id="281"/>
            <p14:sldId id="257"/>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A89B"/>
    <a:srgbClr val="23CEBC"/>
    <a:srgbClr val="E6E6E6"/>
    <a:srgbClr val="6CE6DA"/>
    <a:srgbClr val="E2FA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122" d="100"/>
          <a:sy n="122" d="100"/>
        </p:scale>
        <p:origin x="96" y="-3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EB2FF-8053-A43E-205D-30EADEC1A6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A99A305-E72B-3CE9-B498-2A887000E9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53885A-EF01-A4F0-E4C0-2F9992B76B1C}"/>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925A645E-48AD-CCF5-FB87-C650AD12C80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5BB06D3-0D48-7BF1-E2DB-D3C9B2C4950E}"/>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208542233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6211-0905-D3DF-61DD-8E0D81BAE5A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C9EDBD-AB6A-199E-22D8-5760299540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75EECA-5C96-D9D4-2160-FDF2192077CE}"/>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9EA45786-23CB-0D09-D5EA-5DB684AA31D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EE99C8F-3440-788E-0644-115494C42E6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5062398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CEB174-64B7-25F8-1F10-10F063AE5B5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3309A1-8694-2532-E6E5-B6E1A96D74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973F51-1B03-5FD8-F715-6B550E9E49E1}"/>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4133C85A-6746-530A-0379-B60CFA1EFA0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03BE1EF-7C5B-75AC-133D-6AD45D985B55}"/>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26206851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54591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2889365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4160703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09061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9338458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327713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589821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527675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C69BC-C436-B195-8C75-304200D6F3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A58184-336F-726A-1EB1-274AA84FBB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1045D7-0907-150C-1EA1-90D69923F950}"/>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4CA2D3BB-9D7F-B42B-2291-8D36BA99784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ECB1B37-378E-8661-F65C-C0C4A6ACC89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6175783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6646078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698386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996547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17"/>
        <p:cNvGrpSpPr/>
        <p:nvPr/>
      </p:nvGrpSpPr>
      <p:grpSpPr>
        <a:xfrm>
          <a:off x="0" y="0"/>
          <a:ext cx="0" cy="0"/>
          <a:chOff x="0" y="0"/>
          <a:chExt cx="0" cy="0"/>
        </a:xfrm>
      </p:grpSpPr>
      <p:sp>
        <p:nvSpPr>
          <p:cNvPr id="18" name="Google Shape;18;p34"/>
          <p:cNvSpPr>
            <a:spLocks noGrp="1"/>
          </p:cNvSpPr>
          <p:nvPr>
            <p:ph type="pic" idx="2"/>
          </p:nvPr>
        </p:nvSpPr>
        <p:spPr>
          <a:xfrm>
            <a:off x="1089025" y="1937268"/>
            <a:ext cx="5206611" cy="3349690"/>
          </a:xfrm>
          <a:prstGeom prst="rect">
            <a:avLst/>
          </a:prstGeom>
          <a:noFill/>
          <a:ln>
            <a:noFill/>
          </a:ln>
        </p:spPr>
      </p:sp>
      <p:sp>
        <p:nvSpPr>
          <p:cNvPr id="19" name="Google Shape;19;p34"/>
          <p:cNvSpPr>
            <a:spLocks noGrp="1"/>
          </p:cNvSpPr>
          <p:nvPr>
            <p:ph type="pic" idx="3"/>
          </p:nvPr>
        </p:nvSpPr>
        <p:spPr>
          <a:xfrm>
            <a:off x="5781160" y="2620011"/>
            <a:ext cx="1427728" cy="2933647"/>
          </a:xfrm>
          <a:prstGeom prst="rect">
            <a:avLst/>
          </a:prstGeom>
          <a:noFill/>
          <a:ln>
            <a:noFill/>
          </a:ln>
        </p:spPr>
      </p:sp>
    </p:spTree>
    <p:extLst>
      <p:ext uri="{BB962C8B-B14F-4D97-AF65-F5344CB8AC3E}">
        <p14:creationId xmlns:p14="http://schemas.microsoft.com/office/powerpoint/2010/main" val="92816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73B33-F7EF-E0A2-1655-829AB8973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EF5D00-24B6-DA34-A52E-BEEFF11905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DAEC85-1C06-DCC8-953F-E00505351942}"/>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59200F34-D2FD-8F35-D353-3131AC37833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37F2400-9AED-DE41-2EB0-186A188EC904}"/>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4523928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E55A4-F2F8-2E36-6F8A-A8F6C9C930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54FD63-D31E-D0D3-AC32-BF436E696C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B7ED9C-D74E-EFF5-9737-27932BADDA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BB9E55-6B4F-8E46-253C-023BFE5D91B7}"/>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6" name="Footer Placeholder 5">
            <a:extLst>
              <a:ext uri="{FF2B5EF4-FFF2-40B4-BE49-F238E27FC236}">
                <a16:creationId xmlns:a16="http://schemas.microsoft.com/office/drawing/2014/main" id="{F7DE0BBE-9149-AF6A-5D18-5A30AD3E868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36599DBE-C009-891C-FE25-321A186769C6}"/>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0886483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C75C5-7487-6C0E-DCBF-56D7B3CD9EB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908600-C9E7-CC82-93D2-0190C32580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95C54E-C927-87BA-87B8-E74AC45178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F439151-BEE8-A123-1E96-A0764C155A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B83B5C-74C8-7364-AEC4-D79D9D4587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C17C840-7ECD-E95A-D018-2715E48832D5}"/>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8" name="Footer Placeholder 7">
            <a:extLst>
              <a:ext uri="{FF2B5EF4-FFF2-40B4-BE49-F238E27FC236}">
                <a16:creationId xmlns:a16="http://schemas.microsoft.com/office/drawing/2014/main" id="{ED8B2C98-C395-6B76-CEC9-904E9E50A9ED}"/>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F0737F65-56E4-5D70-324C-AC6B74BD258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3062541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A4958-FAB9-26CB-09CC-37F8A3FD968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3EF44E-81FF-E074-AFBB-3834B0F31BB4}"/>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4" name="Footer Placeholder 3">
            <a:extLst>
              <a:ext uri="{FF2B5EF4-FFF2-40B4-BE49-F238E27FC236}">
                <a16:creationId xmlns:a16="http://schemas.microsoft.com/office/drawing/2014/main" id="{E8935F59-09E6-5EF0-2795-CE5EAC9D5F54}"/>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A6CADB25-4E71-EACE-C504-D4C53FD0B32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1661479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A06CC-461F-F378-7B48-F2E6C675D034}"/>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3" name="Footer Placeholder 2">
            <a:extLst>
              <a:ext uri="{FF2B5EF4-FFF2-40B4-BE49-F238E27FC236}">
                <a16:creationId xmlns:a16="http://schemas.microsoft.com/office/drawing/2014/main" id="{560936CB-1C9F-14C2-06F1-49061B0B4B48}"/>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D633D1BB-2256-4B9C-3961-2972E85CECF7}"/>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9068991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4B9B3-3959-25FA-DBF0-33AE00C6A0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5B4B31-AB33-DFA6-C904-840BFBCC2C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57585E-95D8-AB2F-6FE7-FCAD80880E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59E181-215D-AF04-19F6-FECBC7013703}"/>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6" name="Footer Placeholder 5">
            <a:extLst>
              <a:ext uri="{FF2B5EF4-FFF2-40B4-BE49-F238E27FC236}">
                <a16:creationId xmlns:a16="http://schemas.microsoft.com/office/drawing/2014/main" id="{B3C7D1A5-9349-004D-70A5-49564FD0DCD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0985F50-0323-AE4F-5971-B9127D9A17BA}"/>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48569170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1DC8-6DC8-5CFB-4D25-9CB6F314C6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A1EDAC-F53C-2B1B-6257-41CEC7DAF0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C53D7295-A83E-5251-6CA7-6AB49D0819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AC6F67-10A4-F24F-8F0A-1FDE92AA2BF8}"/>
              </a:ext>
            </a:extLst>
          </p:cNvPr>
          <p:cNvSpPr>
            <a:spLocks noGrp="1"/>
          </p:cNvSpPr>
          <p:nvPr>
            <p:ph type="dt" sz="half" idx="10"/>
          </p:nvPr>
        </p:nvSpPr>
        <p:spPr/>
        <p:txBody>
          <a:bodyPr/>
          <a:lstStyle/>
          <a:p>
            <a:fld id="{C024A605-495C-40B9-B759-02EEBBF8043B}" type="datetimeFigureOut">
              <a:rPr lang="en-IN" smtClean="0"/>
              <a:t>30-06-2024</a:t>
            </a:fld>
            <a:endParaRPr lang="en-IN" dirty="0"/>
          </a:p>
        </p:txBody>
      </p:sp>
      <p:sp>
        <p:nvSpPr>
          <p:cNvPr id="6" name="Footer Placeholder 5">
            <a:extLst>
              <a:ext uri="{FF2B5EF4-FFF2-40B4-BE49-F238E27FC236}">
                <a16:creationId xmlns:a16="http://schemas.microsoft.com/office/drawing/2014/main" id="{2FD67D4D-F60E-9DC5-69B6-9A86A2B1953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12B8364-8A85-28C9-3BEC-2A7D9F78A779}"/>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875112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8F49C7-822F-5328-F085-60F7E80FDE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334657-DF96-B99F-C7AB-BE052C88F5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4223FB-E7DA-2161-4377-6B6FCA9B75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24A605-495C-40B9-B759-02EEBBF8043B}" type="datetimeFigureOut">
              <a:rPr lang="en-IN" smtClean="0"/>
              <a:t>30-06-2024</a:t>
            </a:fld>
            <a:endParaRPr lang="en-IN" dirty="0"/>
          </a:p>
        </p:txBody>
      </p:sp>
      <p:sp>
        <p:nvSpPr>
          <p:cNvPr id="5" name="Footer Placeholder 4">
            <a:extLst>
              <a:ext uri="{FF2B5EF4-FFF2-40B4-BE49-F238E27FC236}">
                <a16:creationId xmlns:a16="http://schemas.microsoft.com/office/drawing/2014/main" id="{E62F523C-FB1A-015B-7A15-6BDC5784E7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42C98D6-710C-8C1C-8655-EA5EFDA04F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55D01B-7ECA-471B-8AED-6E83A39C100D}" type="slidenum">
              <a:rPr lang="en-IN" smtClean="0"/>
              <a:t>‹#›</a:t>
            </a:fld>
            <a:endParaRPr lang="en-IN" dirty="0"/>
          </a:p>
        </p:txBody>
      </p:sp>
    </p:spTree>
    <p:extLst>
      <p:ext uri="{BB962C8B-B14F-4D97-AF65-F5344CB8AC3E}">
        <p14:creationId xmlns:p14="http://schemas.microsoft.com/office/powerpoint/2010/main" val="227530818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4"/>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6" imgW="383" imgH="384" progId="TCLayout.ActiveDocument.1">
                  <p:embed/>
                </p:oleObj>
              </mc:Choice>
              <mc:Fallback>
                <p:oleObj name="think-cell Slide" r:id="rId16"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6/30/2024</a:t>
            </a:fld>
            <a:endParaRPr lang="en-US" dirty="0"/>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dirty="0"/>
          </a:p>
        </p:txBody>
      </p:sp>
    </p:spTree>
    <p:extLst>
      <p:ext uri="{BB962C8B-B14F-4D97-AF65-F5344CB8AC3E}">
        <p14:creationId xmlns:p14="http://schemas.microsoft.com/office/powerpoint/2010/main" val="312378847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image" Target="../media/image3.jpg"/><Relationship Id="rId3" Type="http://schemas.openxmlformats.org/officeDocument/2006/relationships/tags" Target="../tags/tag5.xml"/><Relationship Id="rId7" Type="http://schemas.openxmlformats.org/officeDocument/2006/relationships/tags" Target="../tags/tag9.xml"/><Relationship Id="rId12" Type="http://schemas.microsoft.com/office/2007/relationships/hdphoto" Target="../media/hdphoto1.wdp"/><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image" Target="../media/image2.png"/><Relationship Id="rId5" Type="http://schemas.openxmlformats.org/officeDocument/2006/relationships/tags" Target="../tags/tag7.xml"/><Relationship Id="rId10" Type="http://schemas.openxmlformats.org/officeDocument/2006/relationships/slideLayout" Target="../slideLayouts/slideLayout7.xml"/><Relationship Id="rId4" Type="http://schemas.openxmlformats.org/officeDocument/2006/relationships/tags" Target="../tags/tag6.xml"/><Relationship Id="rId9" Type="http://schemas.openxmlformats.org/officeDocument/2006/relationships/tags" Target="../tags/tag1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data.gov.in/catalog/foreign-direct-investment-fdi-equity-inflows" TargetMode="External"/><Relationship Id="rId2" Type="http://schemas.openxmlformats.org/officeDocument/2006/relationships/hyperlink" Target="http://commerce.gov.in/EIDB.aspx" TargetMode="External"/><Relationship Id="rId1" Type="http://schemas.openxmlformats.org/officeDocument/2006/relationships/slideLayout" Target="../slideLayouts/slideLayout7.xml"/><Relationship Id="rId4" Type="http://schemas.openxmlformats.org/officeDocument/2006/relationships/hyperlink" Target="https://data.gov.in/government-open-data-license-india"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V3da6PHRd0zIG8QDo6diqztUr79E0Eo4/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A_底图"/>
          <p:cNvPicPr>
            <a:picLocks noChangeAspect="1"/>
          </p:cNvPicPr>
          <p:nvPr>
            <p:custDataLst>
              <p:tags r:id="rId1"/>
            </p:custDataLst>
          </p:nvPr>
        </p:nvPicPr>
        <p:blipFill rotWithShape="1">
          <a:blip r:embed="rId11">
            <a:extLst>
              <a:ext uri="{BEBA8EAE-BF5A-486C-A8C5-ECC9F3942E4B}">
                <a14:imgProps xmlns:a14="http://schemas.microsoft.com/office/drawing/2010/main">
                  <a14:imgLayer r:embed="rId12">
                    <a14:imgEffect>
                      <a14:artisticBlur radius="20"/>
                    </a14:imgEffect>
                  </a14:imgLayer>
                </a14:imgProps>
              </a:ext>
              <a:ext uri="{28A0092B-C50C-407E-A947-70E740481C1C}">
                <a14:useLocalDpi xmlns:a14="http://schemas.microsoft.com/office/drawing/2010/main" val="0"/>
              </a:ext>
            </a:extLst>
          </a:blip>
          <a:srcRect t="2599" b="2599"/>
          <a:stretch/>
        </p:blipFill>
        <p:spPr>
          <a:xfrm>
            <a:off x="-14514" y="-38100"/>
            <a:ext cx="12221028" cy="7733136"/>
          </a:xfrm>
          <a:prstGeom prst="rect">
            <a:avLst/>
          </a:prstGeom>
        </p:spPr>
      </p:pic>
      <p:sp>
        <p:nvSpPr>
          <p:cNvPr id="4" name="PA_渐变遮罩"/>
          <p:cNvSpPr/>
          <p:nvPr>
            <p:custDataLst>
              <p:tags r:id="rId2"/>
            </p:custDataLst>
          </p:nvPr>
        </p:nvSpPr>
        <p:spPr>
          <a:xfrm>
            <a:off x="-14660" y="-12012"/>
            <a:ext cx="12221174" cy="7719098"/>
          </a:xfrm>
          <a:prstGeom prst="rect">
            <a:avLst/>
          </a:prstGeom>
          <a:gradFill flip="none" rotWithShape="1">
            <a:gsLst>
              <a:gs pos="0">
                <a:schemeClr val="accent1">
                  <a:lumMod val="50000"/>
                  <a:alpha val="38000"/>
                </a:schemeClr>
              </a:gs>
              <a:gs pos="100000">
                <a:srgbClr val="23CEBC">
                  <a:alpha val="41000"/>
                </a:srgbClr>
              </a:gs>
            </a:gsLst>
            <a:lin ang="162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4" name="PA_右斜线"/>
          <p:cNvCxnSpPr>
            <a:cxnSpLocks/>
          </p:cNvCxnSpPr>
          <p:nvPr>
            <p:custDataLst>
              <p:tags r:id="rId3"/>
            </p:custDataLst>
          </p:nvPr>
        </p:nvCxnSpPr>
        <p:spPr>
          <a:xfrm flipH="1">
            <a:off x="9136173" y="422910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cxnSp>
        <p:nvCxnSpPr>
          <p:cNvPr id="21" name="PA_左斜线"/>
          <p:cNvCxnSpPr>
            <a:cxnSpLocks/>
          </p:cNvCxnSpPr>
          <p:nvPr>
            <p:custDataLst>
              <p:tags r:id="rId4"/>
            </p:custDataLst>
          </p:nvPr>
        </p:nvCxnSpPr>
        <p:spPr>
          <a:xfrm flipH="1">
            <a:off x="4843274" y="-5015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pic>
        <p:nvPicPr>
          <p:cNvPr id="20" name="PA_顶图 小"/>
          <p:cNvPicPr>
            <a:picLocks noChangeAspect="1"/>
          </p:cNvPicPr>
          <p:nvPr>
            <p:custDataLst>
              <p:tags r:id="rId5"/>
            </p:custDataLst>
          </p:nvPr>
        </p:nvPicPr>
        <p:blipFill>
          <a:blip r:embed="rId13">
            <a:extLst>
              <a:ext uri="{28A0092B-C50C-407E-A947-70E740481C1C}">
                <a14:useLocalDpi xmlns:a14="http://schemas.microsoft.com/office/drawing/2010/main" val="0"/>
              </a:ext>
            </a:extLst>
          </a:blip>
          <a:srcRect l="67380" r="7424"/>
          <a:stretch>
            <a:fillRect/>
          </a:stretch>
        </p:blipFill>
        <p:spPr>
          <a:xfrm>
            <a:off x="8028812" y="-12012"/>
            <a:ext cx="2899570" cy="7680960"/>
          </a:xfrm>
          <a:custGeom>
            <a:avLst/>
            <a:gdLst>
              <a:gd name="connsiteX0" fmla="*/ 2286006 w 2899570"/>
              <a:gd name="connsiteY0" fmla="*/ 0 h 7680960"/>
              <a:gd name="connsiteX1" fmla="*/ 2899570 w 2899570"/>
              <a:gd name="connsiteY1" fmla="*/ 0 h 7680960"/>
              <a:gd name="connsiteX2" fmla="*/ 613564 w 2899570"/>
              <a:gd name="connsiteY2" fmla="*/ 7680960 h 7680960"/>
              <a:gd name="connsiteX3" fmla="*/ 0 w 2899570"/>
              <a:gd name="connsiteY3" fmla="*/ 7680960 h 7680960"/>
            </a:gdLst>
            <a:ahLst/>
            <a:cxnLst>
              <a:cxn ang="0">
                <a:pos x="connsiteX0" y="connsiteY0"/>
              </a:cxn>
              <a:cxn ang="0">
                <a:pos x="connsiteX1" y="connsiteY1"/>
              </a:cxn>
              <a:cxn ang="0">
                <a:pos x="connsiteX2" y="connsiteY2"/>
              </a:cxn>
              <a:cxn ang="0">
                <a:pos x="connsiteX3" y="connsiteY3"/>
              </a:cxn>
            </a:cxnLst>
            <a:rect l="l" t="t" r="r" b="b"/>
            <a:pathLst>
              <a:path w="2899570" h="7680960">
                <a:moveTo>
                  <a:pt x="2286006" y="0"/>
                </a:moveTo>
                <a:lnTo>
                  <a:pt x="2899570" y="0"/>
                </a:lnTo>
                <a:lnTo>
                  <a:pt x="613564" y="7680960"/>
                </a:lnTo>
                <a:lnTo>
                  <a:pt x="0" y="7680960"/>
                </a:lnTo>
                <a:close/>
              </a:path>
            </a:pathLst>
          </a:custGeom>
        </p:spPr>
      </p:pic>
      <p:pic>
        <p:nvPicPr>
          <p:cNvPr id="39" name="PA_顶图 大"/>
          <p:cNvPicPr>
            <a:picLocks noChangeAspect="1"/>
          </p:cNvPicPr>
          <p:nvPr>
            <p:custDataLst>
              <p:tags r:id="rId6"/>
            </p:custDataLst>
          </p:nvPr>
        </p:nvPicPr>
        <p:blipFill rotWithShape="1">
          <a:blip r:embed="rId13">
            <a:extLst>
              <a:ext uri="{28A0092B-C50C-407E-A947-70E740481C1C}">
                <a14:useLocalDpi xmlns:a14="http://schemas.microsoft.com/office/drawing/2010/main" val="0"/>
              </a:ext>
            </a:extLst>
          </a:blip>
          <a:srcRect l="31593" r="15433"/>
          <a:stretch/>
        </p:blipFill>
        <p:spPr>
          <a:xfrm>
            <a:off x="3962399" y="-12012"/>
            <a:ext cx="6096001" cy="7680960"/>
          </a:xfrm>
          <a:prstGeom prst="parallelogram">
            <a:avLst>
              <a:gd name="adj" fmla="val 38905"/>
            </a:avLst>
          </a:prstGeom>
        </p:spPr>
      </p:pic>
      <p:sp>
        <p:nvSpPr>
          <p:cNvPr id="5" name="PA_圆角矩形 4"/>
          <p:cNvSpPr/>
          <p:nvPr>
            <p:custDataLst>
              <p:tags r:id="rId7"/>
            </p:custDataLst>
          </p:nvPr>
        </p:nvSpPr>
        <p:spPr>
          <a:xfrm>
            <a:off x="2133600" y="5186596"/>
            <a:ext cx="3210017" cy="731737"/>
          </a:xfrm>
          <a:prstGeom prst="roundRect">
            <a:avLst>
              <a:gd name="adj" fmla="val 50000"/>
            </a:avLst>
          </a:prstGeom>
          <a:solidFill>
            <a:srgbClr val="23CEBC">
              <a:alpha val="8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mj-ea"/>
                <a:ea typeface="+mj-ea"/>
                <a:cs typeface="Calibri" panose="020F0502020204030204" pitchFamily="34" charset="0"/>
              </a:rPr>
              <a:t>By </a:t>
            </a:r>
          </a:p>
          <a:p>
            <a:pPr algn="ctr"/>
            <a:r>
              <a:rPr lang="en-US" altLang="zh-CN" sz="2000" b="1" dirty="0">
                <a:latin typeface="+mj-ea"/>
                <a:ea typeface="+mj-ea"/>
                <a:cs typeface="Calibri" panose="020F0502020204030204" pitchFamily="34" charset="0"/>
              </a:rPr>
              <a:t>Aditya </a:t>
            </a:r>
            <a:r>
              <a:rPr lang="en-US" altLang="zh-CN" sz="2000" b="1" dirty="0" err="1">
                <a:latin typeface="+mj-ea"/>
                <a:ea typeface="+mj-ea"/>
                <a:cs typeface="Calibri" panose="020F0502020204030204" pitchFamily="34" charset="0"/>
              </a:rPr>
              <a:t>Bobade</a:t>
            </a:r>
            <a:r>
              <a:rPr lang="en-US" altLang="zh-CN" sz="2000" b="1" dirty="0">
                <a:latin typeface="+mj-ea"/>
                <a:ea typeface="+mj-ea"/>
                <a:cs typeface="Calibri" panose="020F0502020204030204" pitchFamily="34" charset="0"/>
              </a:rPr>
              <a:t> </a:t>
            </a:r>
            <a:endParaRPr lang="zh-CN" altLang="en-US" sz="2000" b="1" dirty="0">
              <a:latin typeface="+mj-ea"/>
              <a:ea typeface="+mj-ea"/>
              <a:cs typeface="Calibri" panose="020F0502020204030204" pitchFamily="34" charset="0"/>
            </a:endParaRPr>
          </a:p>
        </p:txBody>
      </p:sp>
      <p:sp>
        <p:nvSpPr>
          <p:cNvPr id="14" name="PA_文本框 13"/>
          <p:cNvSpPr txBox="1"/>
          <p:nvPr>
            <p:custDataLst>
              <p:tags r:id="rId8"/>
            </p:custDataLst>
          </p:nvPr>
        </p:nvSpPr>
        <p:spPr>
          <a:xfrm>
            <a:off x="1121302" y="1715710"/>
            <a:ext cx="4352398" cy="1446550"/>
          </a:xfrm>
          <a:prstGeom prst="rect">
            <a:avLst/>
          </a:prstGeom>
          <a:noFill/>
        </p:spPr>
        <p:txBody>
          <a:bodyPr wrap="square" rtlCol="0">
            <a:spAutoFit/>
          </a:bodyPr>
          <a:lstStyle/>
          <a:p>
            <a:pPr marR="0" lvl="0" indent="0">
              <a:lnSpc>
                <a:spcPct val="100000"/>
              </a:lnSpc>
              <a:spcBef>
                <a:spcPts val="0"/>
              </a:spcBef>
              <a:spcAft>
                <a:spcPts val="0"/>
              </a:spcAft>
              <a:buClr>
                <a:srgbClr val="000000"/>
              </a:buClr>
              <a:buSzPts val="6100"/>
              <a:buFont typeface="Arial"/>
              <a:buNone/>
            </a:pPr>
            <a:r>
              <a:rPr lang="en-US" sz="4400" dirty="0">
                <a:solidFill>
                  <a:schemeClr val="bg1"/>
                </a:solidFill>
                <a:latin typeface="Arial Rounded MT Bold" panose="020F0704030504030204" pitchFamily="34" charset="0"/>
                <a:cs typeface="Arial" panose="020B0604020202020204" pitchFamily="34" charset="0"/>
                <a:sym typeface="Oxygen"/>
              </a:rPr>
              <a:t>Foreign Direct Investment</a:t>
            </a:r>
          </a:p>
        </p:txBody>
      </p:sp>
      <p:sp>
        <p:nvSpPr>
          <p:cNvPr id="15" name="PA_文本框 14"/>
          <p:cNvSpPr txBox="1"/>
          <p:nvPr>
            <p:custDataLst>
              <p:tags r:id="rId9"/>
            </p:custDataLst>
          </p:nvPr>
        </p:nvSpPr>
        <p:spPr>
          <a:xfrm>
            <a:off x="1121302" y="3168285"/>
            <a:ext cx="3412598" cy="1231106"/>
          </a:xfrm>
          <a:prstGeom prst="rect">
            <a:avLst/>
          </a:prstGeom>
          <a:noFill/>
        </p:spPr>
        <p:txBody>
          <a:bodyPr wrap="square" rtlCol="0">
            <a:spAutoFit/>
          </a:bodyPr>
          <a:lstStyle/>
          <a:p>
            <a:pPr algn="just"/>
            <a:r>
              <a:rPr lang="en-US" sz="1400" dirty="0">
                <a:solidFill>
                  <a:schemeClr val="bg1">
                    <a:alpha val="70000"/>
                  </a:schemeClr>
                </a:solidFill>
              </a:rPr>
              <a:t>Sector and financial year-wise data of FDI in India Sector-wise investment analysis Year-wise investment analysis</a:t>
            </a:r>
          </a:p>
          <a:p>
            <a:pPr algn="just"/>
            <a:endParaRPr lang="zh-CN" altLang="en-US" sz="3200" dirty="0">
              <a:solidFill>
                <a:schemeClr val="bg1">
                  <a:alpha val="70000"/>
                </a:schemeClr>
              </a:solidFill>
              <a:latin typeface="Arial Rounded MT Bold" panose="020F0704030504030204" pitchFamily="34" charset="0"/>
              <a:cs typeface="Arial" panose="020B0604020202020204" pitchFamily="34" charset="0"/>
            </a:endParaRPr>
          </a:p>
        </p:txBody>
      </p:sp>
    </p:spTree>
    <p:extLst>
      <p:ext uri="{BB962C8B-B14F-4D97-AF65-F5344CB8AC3E}">
        <p14:creationId xmlns:p14="http://schemas.microsoft.com/office/powerpoint/2010/main" val="91486433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B0BC17-85C5-E1EF-A674-E442EBD3E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1127141"/>
            <a:ext cx="10153650" cy="6001643"/>
          </a:xfrm>
          <a:prstGeom prst="rect">
            <a:avLst/>
          </a:prstGeom>
          <a:noFill/>
        </p:spPr>
        <p:txBody>
          <a:bodyPr wrap="square" rtlCol="0">
            <a:spAutoFit/>
          </a:bodyPr>
          <a:lstStyle/>
          <a:p>
            <a:pPr algn="ctr"/>
            <a:r>
              <a:rPr lang="en-US" sz="9600" dirty="0">
                <a:solidFill>
                  <a:schemeClr val="bg1">
                    <a:alpha val="7000"/>
                  </a:schemeClr>
                </a:solidFill>
                <a:latin typeface="Arial Rounded MT Bold" panose="020F0704030504030204" pitchFamily="34" charset="0"/>
                <a:cs typeface="Arial" panose="020B0604020202020204" pitchFamily="34" charset="0"/>
                <a:sym typeface="Oxygen"/>
              </a:rPr>
              <a:t>Foreign Direct Investment Analysis</a:t>
            </a:r>
          </a:p>
          <a:p>
            <a:pPr algn="ct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2984647"/>
            <a:ext cx="4450080" cy="1107996"/>
          </a:xfrm>
          <a:prstGeom prst="rect">
            <a:avLst/>
          </a:prstGeom>
          <a:noFill/>
        </p:spPr>
        <p:txBody>
          <a:bodyPr wrap="square" rtlCol="0">
            <a:spAutoFit/>
          </a:bodyPr>
          <a:lstStyle/>
          <a:p>
            <a:pPr algn="ctr"/>
            <a:r>
              <a:rPr lang="en-US" altLang="zh-CN" sz="6600" dirty="0">
                <a:latin typeface="Arial Rounded MT Bold" panose="020F0704030504030204" pitchFamily="34" charset="0"/>
                <a:cs typeface="Arial" panose="020B0604020202020204" pitchFamily="34" charset="0"/>
              </a:rPr>
              <a:t>Thank You</a:t>
            </a:r>
            <a:endParaRPr lang="zh-CN" altLang="en-US" sz="6600" dirty="0">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92815814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1019175" y="0"/>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INTRODUCTION </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430887"/>
            <a:ext cx="4450080" cy="707886"/>
          </a:xfrm>
          <a:prstGeom prst="rect">
            <a:avLst/>
          </a:prstGeom>
          <a:noFill/>
        </p:spPr>
        <p:txBody>
          <a:bodyPr wrap="square" rtlCol="0">
            <a:spAutoFit/>
          </a:bodyPr>
          <a:lstStyle/>
          <a:p>
            <a:pPr algn="ctr"/>
            <a:r>
              <a:rPr lang="en-US" altLang="zh-CN" sz="4000" dirty="0">
                <a:latin typeface="Arial Rounded MT Bold" panose="020F0704030504030204" pitchFamily="34" charset="0"/>
                <a:cs typeface="Arial" panose="020B0604020202020204" pitchFamily="34" charset="0"/>
              </a:rPr>
              <a:t>INTRODUCTION</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332854" y="2588217"/>
            <a:ext cx="9839971" cy="3170099"/>
          </a:xfrm>
          <a:prstGeom prst="rect">
            <a:avLst/>
          </a:prstGeom>
          <a:noFill/>
        </p:spPr>
        <p:txBody>
          <a:bodyPr wrap="square" rtlCol="0">
            <a:spAutoFit/>
          </a:bodyPr>
          <a:lstStyle/>
          <a:p>
            <a:pPr algn="just" fontAlgn="base"/>
            <a:r>
              <a:rPr lang="en-US" sz="2000" dirty="0">
                <a:latin typeface="Arial Rounded MT Bold" panose="020F0704030504030204" pitchFamily="34" charset="0"/>
                <a:hlinkClick r:id="rId2">
                  <a:extLst>
                    <a:ext uri="{A12FA001-AC4F-418D-AE19-62706E023703}">
                      <ahyp:hlinkClr xmlns:ahyp="http://schemas.microsoft.com/office/drawing/2018/hyperlinkcolor" val="tx"/>
                    </a:ext>
                  </a:extLst>
                </a:hlinkClick>
              </a:rPr>
              <a:t>Ministry of Commerce and Industry</a:t>
            </a:r>
            <a:r>
              <a:rPr lang="en-US" sz="2000" dirty="0">
                <a:latin typeface="Arial Rounded MT Bold" panose="020F0704030504030204" pitchFamily="34" charset="0"/>
              </a:rPr>
              <a:t> has published Financial Year wise FDI Equity Inflows from 2000-01 to 2016-17 dataset in </a:t>
            </a:r>
            <a:r>
              <a:rPr lang="en-US" sz="2000" dirty="0">
                <a:latin typeface="Arial Rounded MT Bold" panose="020F0704030504030204" pitchFamily="34" charset="0"/>
                <a:hlinkClick r:id="rId3">
                  <a:extLst>
                    <a:ext uri="{A12FA001-AC4F-418D-AE19-62706E023703}">
                      <ahyp:hlinkClr xmlns:ahyp="http://schemas.microsoft.com/office/drawing/2018/hyperlinkcolor" val="tx"/>
                    </a:ext>
                  </a:extLst>
                </a:hlinkClick>
              </a:rPr>
              <a:t>Open Government Data Platform India</a:t>
            </a:r>
            <a:r>
              <a:rPr lang="en-US" sz="2000" dirty="0">
                <a:latin typeface="Arial Rounded MT Bold" panose="020F0704030504030204" pitchFamily="34" charset="0"/>
              </a:rPr>
              <a:t> under </a:t>
            </a:r>
            <a:r>
              <a:rPr lang="en-US" sz="2000" dirty="0">
                <a:latin typeface="Arial Rounded MT Bold" panose="020F0704030504030204" pitchFamily="34" charset="0"/>
                <a:hlinkClick r:id="rId4">
                  <a:extLst>
                    <a:ext uri="{A12FA001-AC4F-418D-AE19-62706E023703}">
                      <ahyp:hlinkClr xmlns:ahyp="http://schemas.microsoft.com/office/drawing/2018/hyperlinkcolor" val="tx"/>
                    </a:ext>
                  </a:extLst>
                </a:hlinkClick>
              </a:rPr>
              <a:t>Govt. Open Data License - India</a:t>
            </a:r>
            <a:r>
              <a:rPr lang="en-US" sz="2000" dirty="0">
                <a:latin typeface="Arial Rounded MT Bold" panose="020F0704030504030204" pitchFamily="34" charset="0"/>
              </a:rPr>
              <a:t>. Dataset contain the information about How much FDI has changed over the year? How much has varied since 2014 after Narendra Modi become PM of India?</a:t>
            </a:r>
          </a:p>
          <a:p>
            <a:pPr algn="just" fontAlgn="base"/>
            <a:endParaRPr lang="en-US" sz="2000" dirty="0">
              <a:latin typeface="Arial Rounded MT Bold" panose="020F0704030504030204" pitchFamily="34" charset="0"/>
            </a:endParaRPr>
          </a:p>
          <a:p>
            <a:pPr algn="just"/>
            <a:r>
              <a:rPr lang="en-US" sz="2000" dirty="0">
                <a:latin typeface="Arial Rounded MT Bold" panose="020F0704030504030204" pitchFamily="34" charset="0"/>
              </a:rPr>
              <a:t>FDI is one of the parameters through which the growth and development of a country can be measured on a global level but the ground-level reality of this development has to be analyzed to really understand the benefit that India has got from FDI. </a:t>
            </a:r>
            <a:endParaRPr lang="en-IN" sz="2000" dirty="0">
              <a:latin typeface="Arial Rounded MT Bold" panose="020F0704030504030204" pitchFamily="34" charset="0"/>
            </a:endParaRPr>
          </a:p>
        </p:txBody>
      </p:sp>
    </p:spTree>
    <p:extLst>
      <p:ext uri="{BB962C8B-B14F-4D97-AF65-F5344CB8AC3E}">
        <p14:creationId xmlns:p14="http://schemas.microsoft.com/office/powerpoint/2010/main" val="5508443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732880811"/>
              </p:ext>
            </p:extLst>
          </p:nvPr>
        </p:nvGraphicFramePr>
        <p:xfrm>
          <a:off x="865858" y="684896"/>
          <a:ext cx="7437800" cy="314475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bg1"/>
                          </a:solidFill>
                          <a:latin typeface="Arial Rounded MT Bold" panose="020F0704030504030204" pitchFamily="34" charset="0"/>
                        </a:rPr>
                        <a:t>Project Title</a:t>
                      </a:r>
                      <a:endParaRPr sz="2000" b="1" u="none" strike="noStrike" cap="none" dirty="0">
                        <a:solidFill>
                          <a:schemeClr val="bg1"/>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3CEB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r>
                        <a:rPr lang="en-US" sz="2000" u="none" strike="noStrike" kern="1200" cap="none" dirty="0">
                          <a:solidFill>
                            <a:schemeClr val="bg1"/>
                          </a:solidFill>
                          <a:latin typeface="Arial Rounded MT Bold" panose="020F0704030504030204" pitchFamily="34" charset="0"/>
                          <a:ea typeface="+mn-ea"/>
                          <a:cs typeface="+mn-cs"/>
                        </a:rPr>
                        <a:t>Analyzing </a:t>
                      </a:r>
                      <a:r>
                        <a:rPr lang="en-US" sz="2000" u="none" strike="noStrike" kern="1200" cap="none" dirty="0">
                          <a:solidFill>
                            <a:schemeClr val="bg1"/>
                          </a:solidFill>
                          <a:latin typeface="Arial Rounded MT Bold" panose="020F0704030504030204" pitchFamily="34" charset="0"/>
                          <a:ea typeface="+mn-ea"/>
                          <a:cs typeface="+mn-cs"/>
                          <a:sym typeface="Oxygen"/>
                        </a:rPr>
                        <a:t>Foreign Direct Investment </a:t>
                      </a:r>
                      <a:r>
                        <a:rPr lang="en-US" sz="2000" u="none" strike="noStrike" kern="1200" cap="none" dirty="0">
                          <a:solidFill>
                            <a:schemeClr val="bg1"/>
                          </a:solidFill>
                          <a:latin typeface="Arial Rounded MT Bold" panose="020F0704030504030204" pitchFamily="34" charset="0"/>
                          <a:ea typeface="+mn-ea"/>
                          <a:cs typeface="+mn-cs"/>
                        </a:rPr>
                        <a:t>Data</a:t>
                      </a:r>
                      <a:endParaRPr sz="2000" u="none" strike="noStrike" kern="1200" cap="none" dirty="0">
                        <a:solidFill>
                          <a:schemeClr val="bg1"/>
                        </a:solidFill>
                        <a:latin typeface="Arial Rounded MT Bold" panose="020F0704030504030204" pitchFamily="34" charset="0"/>
                        <a:ea typeface="+mn-ea"/>
                        <a:cs typeface="+mn-cs"/>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3CEBC"/>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Technologies</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Data Science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Domain</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Finance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Project Difficulties Level</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Intermediate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0" y="4185187"/>
            <a:ext cx="8303658" cy="1723518"/>
          </a:xfrm>
          <a:prstGeom prst="rect">
            <a:avLst/>
          </a:prstGeom>
          <a:solidFill>
            <a:srgbClr val="23CEBC"/>
          </a:solidFill>
          <a:ln>
            <a:noFill/>
          </a:ln>
        </p:spPr>
        <p:txBody>
          <a:bodyPr spcFirstLastPara="1" wrap="square" lIns="91425" tIns="91425" rIns="91425" bIns="91425" anchor="t" anchorCtr="0">
            <a:spAutoFit/>
          </a:bodyPr>
          <a:lstStyle/>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1" i="0" u="none" strike="noStrike" kern="1200" cap="none" spc="0" normalizeH="0" baseline="0" noProof="0" dirty="0">
                <a:ln>
                  <a:noFill/>
                </a:ln>
                <a:effectLst/>
                <a:uLnTx/>
                <a:uFillTx/>
                <a:latin typeface="Arial Rounded MT Bold" panose="020F0704030504030204" pitchFamily="34" charset="0"/>
                <a:ea typeface="Oxygen"/>
                <a:cs typeface="Oxygen"/>
                <a:sym typeface="Oxygen"/>
              </a:rPr>
              <a:t>Resources</a:t>
            </a: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effectLst/>
              <a:uLnTx/>
              <a:uFillTx/>
              <a:latin typeface="Arial Rounded MT Bold" panose="020F0704030504030204" pitchFamily="34" charset="0"/>
              <a:ea typeface="Oxygen"/>
              <a:cs typeface="Oxygen"/>
              <a:sym typeface="Oxygen"/>
            </a:endParaRPr>
          </a:p>
          <a:p>
            <a:pPr indent="914400">
              <a:buClr>
                <a:srgbClr val="000000"/>
              </a:buClr>
              <a:buSzPts val="2000"/>
            </a:pPr>
            <a:r>
              <a:rPr kumimoji="0" lang="en-US" sz="2000" b="1" i="0" u="none" strike="noStrike" kern="1200" cap="none" spc="0" normalizeH="0" baseline="0" noProof="0" dirty="0">
                <a:ln>
                  <a:noFill/>
                </a:ln>
                <a:effectLst/>
                <a:uLnTx/>
                <a:uFillTx/>
                <a:latin typeface="Arial Rounded MT Bold" panose="020F0704030504030204" pitchFamily="34" charset="0"/>
                <a:ea typeface="Oxygen"/>
                <a:cs typeface="Oxygen"/>
                <a:sym typeface="Oxygen"/>
              </a:rPr>
              <a:t>Name : </a:t>
            </a:r>
            <a:r>
              <a:rPr lang="en-US" sz="2000" dirty="0">
                <a:latin typeface="Arial Rounded MT Bold" panose="020F0704030504030204" pitchFamily="34" charset="0"/>
                <a:cs typeface="Arial" panose="020B0604020202020204" pitchFamily="34" charset="0"/>
                <a:sym typeface="Oxygen"/>
              </a:rPr>
              <a:t>Foreign Direct Investment</a:t>
            </a:r>
            <a:endParaRPr kumimoji="0" lang="en-US" sz="2000" b="1" i="0" u="none" strike="noStrike" kern="1200" cap="none" spc="0" normalizeH="0" baseline="0" noProof="0" dirty="0">
              <a:ln>
                <a:noFill/>
              </a:ln>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0" u="none" strike="noStrike" kern="1200" cap="none" spc="0" normalizeH="0" baseline="0" noProof="0" dirty="0">
                <a:ln>
                  <a:noFill/>
                </a:ln>
                <a:effectLst/>
                <a:uLnTx/>
                <a:uFillTx/>
                <a:latin typeface="Arial Rounded MT Bold" panose="020F0704030504030204" pitchFamily="34" charset="0"/>
                <a:ea typeface="Oxygen"/>
                <a:cs typeface="Oxygen"/>
                <a:sym typeface="Oxygen"/>
              </a:rPr>
              <a:t>Dataset : </a:t>
            </a:r>
            <a:r>
              <a:rPr kumimoji="0" lang="en-US" sz="2000" b="0" i="0" u="none" strike="noStrike" kern="1200" cap="none" spc="0" normalizeH="0" baseline="0" noProof="0" dirty="0">
                <a:ln>
                  <a:noFill/>
                </a:ln>
                <a:effectLst/>
                <a:uLnTx/>
                <a:uFillTx/>
                <a:latin typeface="Arial Rounded MT Bold" panose="020F0704030504030204" pitchFamily="34" charset="0"/>
                <a:ea typeface="Oxygen"/>
                <a:cs typeface="Oxygen"/>
                <a:sym typeface="Oxygen"/>
                <a:hlinkClick r:id="rId2">
                  <a:extLst>
                    <a:ext uri="{A12FA001-AC4F-418D-AE19-62706E023703}">
                      <ahyp:hlinkClr xmlns:ahyp="http://schemas.microsoft.com/office/drawing/2018/hyperlinkcolor" val="tx"/>
                    </a:ext>
                  </a:extLst>
                </a:hlinkClick>
              </a:rPr>
              <a:t>Download Dataset</a:t>
            </a:r>
            <a:endParaRPr kumimoji="0" sz="2000" b="0" i="0" u="none" strike="noStrike" kern="1200" cap="none" spc="0" normalizeH="0" baseline="0" noProof="0" dirty="0">
              <a:ln>
                <a:noFill/>
              </a:ln>
              <a:effectLst/>
              <a:uLnTx/>
              <a:uFillTx/>
              <a:latin typeface="Arial Rounded MT Bold" panose="020F0704030504030204" pitchFamily="34" charset="0"/>
              <a:ea typeface="Oxygen"/>
              <a:cs typeface="Oxygen"/>
              <a:sym typeface="Oxygen"/>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0-#ppt_w/2"/>
                                          </p:val>
                                        </p:tav>
                                        <p:tav tm="100000">
                                          <p:val>
                                            <p:strVal val="#ppt_x"/>
                                          </p:val>
                                        </p:tav>
                                      </p:tavLst>
                                    </p:anim>
                                    <p:anim calcmode="lin" valueType="num">
                                      <p:cBhvr additive="base">
                                        <p:cTn id="21" dur="500" fill="hold"/>
                                        <p:tgtEl>
                                          <p:spTgt spid="12"/>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 calcmode="lin" valueType="num">
                                      <p:cBhvr additive="base">
                                        <p:cTn id="24"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2" presetClass="entr" presetSubtype="8"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0-#ppt_w/2"/>
                                          </p:val>
                                        </p:tav>
                                        <p:tav tm="100000">
                                          <p:val>
                                            <p:strVal val="#ppt_x"/>
                                          </p:val>
                                        </p:tav>
                                      </p:tavLst>
                                    </p:anim>
                                    <p:anim calcmode="lin" valueType="num">
                                      <p:cBhvr additive="base">
                                        <p:cTn id="3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2" grpId="0" animBg="1"/>
      <p:bldP spid="122"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0" y="0"/>
            <a:ext cx="12192000" cy="1323439"/>
          </a:xfrm>
          <a:prstGeom prst="rect">
            <a:avLst/>
          </a:prstGeom>
          <a:noFill/>
        </p:spPr>
        <p:txBody>
          <a:bodyPr wrap="square" rtlCol="0">
            <a:spAutoFit/>
          </a:bodyPr>
          <a:lstStyle/>
          <a:p>
            <a:pPr algn="ctr"/>
            <a:r>
              <a:rPr lang="en-US" altLang="zh-CN" sz="8000" dirty="0">
                <a:solidFill>
                  <a:schemeClr val="bg1">
                    <a:alpha val="10000"/>
                  </a:schemeClr>
                </a:solidFill>
                <a:latin typeface="Arial Rounded MT Bold" panose="020F0704030504030204" pitchFamily="34" charset="0"/>
                <a:cs typeface="Arial" panose="020B0604020202020204" pitchFamily="34" charset="0"/>
              </a:rPr>
              <a:t>PROBLEM STATEMENT</a:t>
            </a:r>
            <a:endParaRPr lang="zh-CN" altLang="en-US" sz="80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38418" y="391798"/>
            <a:ext cx="6028841" cy="707886"/>
          </a:xfrm>
          <a:prstGeom prst="rect">
            <a:avLst/>
          </a:prstGeom>
          <a:noFill/>
        </p:spPr>
        <p:txBody>
          <a:bodyPr wrap="square" rtlCol="0">
            <a:spAutoFit/>
          </a:bodyPr>
          <a:lstStyle/>
          <a:p>
            <a:pPr algn="ctr"/>
            <a:r>
              <a:rPr lang="en-US" altLang="zh-CN" sz="4000" dirty="0">
                <a:latin typeface="Arial Rounded MT Bold" panose="020F0704030504030204" pitchFamily="34" charset="0"/>
                <a:cs typeface="Arial" panose="020B0604020202020204" pitchFamily="34" charset="0"/>
              </a:rPr>
              <a:t>Problem Statement</a:t>
            </a:r>
            <a:r>
              <a:rPr lang="en-US" altLang="zh-CN" sz="4000" dirty="0">
                <a:latin typeface="Arial" panose="020B0604020202020204" pitchFamily="34" charset="0"/>
                <a:cs typeface="Arial" panose="020B0604020202020204" pitchFamily="34" charset="0"/>
              </a:rPr>
              <a:t> </a:t>
            </a:r>
            <a:endParaRPr lang="zh-CN" altLang="en-US" sz="4000"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176014" y="2399026"/>
            <a:ext cx="9839971" cy="3170099"/>
          </a:xfrm>
          <a:prstGeom prst="rect">
            <a:avLst/>
          </a:prstGeom>
          <a:noFill/>
        </p:spPr>
        <p:txBody>
          <a:bodyPr wrap="square" rtlCol="0">
            <a:spAutoFit/>
          </a:bodyPr>
          <a:lstStyle/>
          <a:p>
            <a:pPr lvl="0" algn="just">
              <a:buClr>
                <a:srgbClr val="000000"/>
              </a:buClr>
              <a:buSzPts val="1800"/>
            </a:pPr>
            <a:r>
              <a:rPr lang="en-US" sz="2000" dirty="0">
                <a:latin typeface="Arial Rounded MT Bold" panose="020F0704030504030204" pitchFamily="34" charset="0"/>
                <a:sym typeface="Lexend"/>
              </a:rPr>
              <a:t>Investment is a game of understanding historic data of investment objects under different events but it is still a game of chances to minimize the risk we apply analytics to find the equilibrium investment. </a:t>
            </a:r>
          </a:p>
          <a:p>
            <a:pPr lvl="0" algn="just">
              <a:buClr>
                <a:srgbClr val="000000"/>
              </a:buClr>
              <a:buSzPts val="1800"/>
            </a:pPr>
            <a:endParaRPr lang="en-US" sz="2000" dirty="0">
              <a:latin typeface="Arial Rounded MT Bold" panose="020F0704030504030204" pitchFamily="34" charset="0"/>
              <a:sym typeface="Lexend"/>
            </a:endParaRPr>
          </a:p>
          <a:p>
            <a:pPr lvl="0" algn="just">
              <a:buClr>
                <a:srgbClr val="000000"/>
              </a:buClr>
              <a:buSzPts val="1800"/>
            </a:pPr>
            <a:r>
              <a:rPr lang="en-US" sz="2000" dirty="0">
                <a:latin typeface="Arial Rounded MT Bold" panose="020F0704030504030204" pitchFamily="34" charset="0"/>
                <a:sym typeface="Lexend"/>
              </a:rPr>
              <a:t>To understand the Foreign direct investment in India for the last 17 years from 2000-01 to 2016-17. This dataset contains sector and financial year-wise data of FDI in India Sector-wise investment analysis Year-wise investment analysis. </a:t>
            </a:r>
          </a:p>
          <a:p>
            <a:pPr lvl="0" algn="just">
              <a:buClr>
                <a:srgbClr val="000000"/>
              </a:buClr>
              <a:buSzPts val="1800"/>
            </a:pPr>
            <a:endParaRPr lang="en-US" sz="2000" dirty="0">
              <a:latin typeface="Arial Rounded MT Bold" panose="020F0704030504030204" pitchFamily="34" charset="0"/>
              <a:sym typeface="Lexend"/>
            </a:endParaRPr>
          </a:p>
          <a:p>
            <a:pPr lvl="0" algn="just">
              <a:buClr>
                <a:srgbClr val="000000"/>
              </a:buClr>
              <a:buSzPts val="1800"/>
            </a:pPr>
            <a:r>
              <a:rPr lang="en-US" sz="2000" dirty="0">
                <a:latin typeface="Arial Rounded MT Bold" panose="020F0704030504030204" pitchFamily="34" charset="0"/>
                <a:sym typeface="Lexend"/>
              </a:rPr>
              <a:t>Find key metrics and factors and show the meaningful relationships between attributes. Do your own research and come up with your findings</a:t>
            </a:r>
          </a:p>
        </p:txBody>
      </p:sp>
    </p:spTree>
    <p:extLst>
      <p:ext uri="{BB962C8B-B14F-4D97-AF65-F5344CB8AC3E}">
        <p14:creationId xmlns:p14="http://schemas.microsoft.com/office/powerpoint/2010/main" val="10710556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71B1236-96DE-7C10-74F2-D6D52394F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758" y="1082185"/>
            <a:ext cx="8567749" cy="4348579"/>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714527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4" fill="hold" nodeType="afterEffect">
                                  <p:stCondLst>
                                    <p:cond delay="0"/>
                                  </p:stCondLst>
                                  <p:childTnLst>
                                    <p:set>
                                      <p:cBhvr>
                                        <p:cTn id="23" dur="1" fill="hold">
                                          <p:stCondLst>
                                            <p:cond delay="0"/>
                                          </p:stCondLst>
                                        </p:cTn>
                                        <p:tgtEl>
                                          <p:spTgt spid="1026"/>
                                        </p:tgtEl>
                                        <p:attrNameLst>
                                          <p:attrName>style.visibility</p:attrName>
                                        </p:attrNameLst>
                                      </p:cBhvr>
                                      <p:to>
                                        <p:strVal val="visible"/>
                                      </p:to>
                                    </p:set>
                                    <p:animEffect transition="in" filter="wipe(down)">
                                      <p:cBhvr>
                                        <p:cTn id="2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12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79F5AE34-CCE6-712C-BD2F-7369F51708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7106"/>
            <a:ext cx="9011265" cy="278082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512316D-1FC0-21CB-84A6-9E9864FB093D}"/>
              </a:ext>
            </a:extLst>
          </p:cNvPr>
          <p:cNvSpPr txBox="1"/>
          <p:nvPr/>
        </p:nvSpPr>
        <p:spPr>
          <a:xfrm>
            <a:off x="6027621" y="762327"/>
            <a:ext cx="2589437"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a:t>
            </a:r>
          </a:p>
          <a:p>
            <a:r>
              <a:rPr lang="en-US" sz="2000" dirty="0">
                <a:solidFill>
                  <a:srgbClr val="1CA89B"/>
                </a:solidFill>
                <a:latin typeface="Arial Rounded MT Bold" panose="020F0704030504030204" pitchFamily="34" charset="0"/>
                <a:ea typeface="+mj-ea"/>
                <a:cs typeface="Arial" panose="020B0604020202020204" pitchFamily="34" charset="0"/>
              </a:rPr>
              <a:t>top 10 sectors</a:t>
            </a:r>
          </a:p>
          <a:p>
            <a:endParaRPr lang="en-IN" b="1" dirty="0">
              <a:solidFill>
                <a:srgbClr val="1CA89B"/>
              </a:solidFill>
            </a:endParaRPr>
          </a:p>
        </p:txBody>
      </p:sp>
      <p:pic>
        <p:nvPicPr>
          <p:cNvPr id="2052" name="Picture 4">
            <a:extLst>
              <a:ext uri="{FF2B5EF4-FFF2-40B4-BE49-F238E27FC236}">
                <a16:creationId xmlns:a16="http://schemas.microsoft.com/office/drawing/2014/main" id="{51F4B542-F322-52E6-2826-85DA80002B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9696" y="3405369"/>
            <a:ext cx="7085333" cy="3211000"/>
          </a:xfrm>
          <a:prstGeom prst="rect">
            <a:avLst/>
          </a:prstGeom>
          <a:noFill/>
          <a:extLst>
            <a:ext uri="{909E8E84-426E-40DD-AFC4-6F175D3DCCD1}">
              <a14:hiddenFill xmlns:a14="http://schemas.microsoft.com/office/drawing/2010/main">
                <a:solidFill>
                  <a:srgbClr val="FFFFFF"/>
                </a:solidFill>
              </a14:hiddenFill>
            </a:ext>
          </a:extLst>
        </p:spPr>
      </p:pic>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0E0506A-1F70-19B0-C792-2F8D9ED82FB1}"/>
              </a:ext>
            </a:extLst>
          </p:cNvPr>
          <p:cNvSpPr txBox="1"/>
          <p:nvPr/>
        </p:nvSpPr>
        <p:spPr>
          <a:xfrm>
            <a:off x="98764" y="3719372"/>
            <a:ext cx="2520449"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 bottom 5 sectors</a:t>
            </a:r>
          </a:p>
          <a:p>
            <a:endParaRPr lang="en-IN" b="1" dirty="0">
              <a:solidFill>
                <a:srgbClr val="1CA89B"/>
              </a:solidFill>
            </a:endParaRPr>
          </a:p>
        </p:txBody>
      </p:sp>
      <p:cxnSp>
        <p:nvCxnSpPr>
          <p:cNvPr id="7" name="Straight Connector 6">
            <a:extLst>
              <a:ext uri="{FF2B5EF4-FFF2-40B4-BE49-F238E27FC236}">
                <a16:creationId xmlns:a16="http://schemas.microsoft.com/office/drawing/2014/main" id="{04274402-C8B0-9277-6476-A32111A48532}"/>
              </a:ext>
            </a:extLst>
          </p:cNvPr>
          <p:cNvCxnSpPr>
            <a:cxnSpLocks/>
          </p:cNvCxnSpPr>
          <p:nvPr/>
        </p:nvCxnSpPr>
        <p:spPr>
          <a:xfrm flipV="1">
            <a:off x="98765" y="3244979"/>
            <a:ext cx="8813735" cy="24060"/>
          </a:xfrm>
          <a:prstGeom prst="line">
            <a:avLst/>
          </a:prstGeom>
          <a:ln>
            <a:solidFill>
              <a:srgbClr val="1CA89B"/>
            </a:solidFill>
          </a:ln>
        </p:spPr>
        <p:style>
          <a:lnRef idx="1">
            <a:schemeClr val="accent1"/>
          </a:lnRef>
          <a:fillRef idx="0">
            <a:schemeClr val="accent1"/>
          </a:fillRef>
          <a:effectRef idx="0">
            <a:schemeClr val="accent1"/>
          </a:effectRef>
          <a:fontRef idx="minor">
            <a:schemeClr val="tx1"/>
          </a:fontRef>
        </p:style>
      </p:cxn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4183378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ppt_x"/>
                                          </p:val>
                                        </p:tav>
                                        <p:tav tm="100000">
                                          <p:val>
                                            <p:strVal val="#ppt_x"/>
                                          </p:val>
                                        </p:tav>
                                      </p:tavLst>
                                    </p:anim>
                                    <p:anim calcmode="lin" valueType="num">
                                      <p:cBhvr additive="base">
                                        <p:cTn id="12" dur="500" fill="hold"/>
                                        <p:tgtEl>
                                          <p:spTgt spid="205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9512316D-1FC0-21CB-84A6-9E9864FB093D}"/>
              </a:ext>
            </a:extLst>
          </p:cNvPr>
          <p:cNvSpPr txBox="1"/>
          <p:nvPr/>
        </p:nvSpPr>
        <p:spPr>
          <a:xfrm>
            <a:off x="295650" y="2151475"/>
            <a:ext cx="2589437" cy="707886"/>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Year by Year FDI </a:t>
            </a:r>
          </a:p>
          <a:p>
            <a:r>
              <a:rPr lang="en-US" sz="2000" dirty="0">
                <a:solidFill>
                  <a:srgbClr val="1CA89B"/>
                </a:solidFill>
                <a:latin typeface="Arial Rounded MT Bold" panose="020F0704030504030204" pitchFamily="34" charset="0"/>
                <a:ea typeface="+mj-ea"/>
                <a:cs typeface="Arial" panose="020B0604020202020204" pitchFamily="34" charset="0"/>
              </a:rPr>
              <a:t>Inflow</a:t>
            </a: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latin typeface="Arial Rounded MT Bold" panose="020F0704030504030204" pitchFamily="34" charset="0"/>
                <a:cs typeface="Arial" panose="020B0604020202020204" pitchFamily="34" charset="0"/>
                <a:sym typeface="Fira Sans Medium"/>
              </a:rPr>
              <a:t>Analysis</a:t>
            </a:r>
          </a:p>
        </p:txBody>
      </p:sp>
      <p:pic>
        <p:nvPicPr>
          <p:cNvPr id="3074" name="Picture 2">
            <a:extLst>
              <a:ext uri="{FF2B5EF4-FFF2-40B4-BE49-F238E27FC236}">
                <a16:creationId xmlns:a16="http://schemas.microsoft.com/office/drawing/2014/main" id="{4138A1A8-1274-DB87-6759-84AA41219A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0736" y="191557"/>
            <a:ext cx="5509518" cy="537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494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500" fill="hold"/>
                                        <p:tgtEl>
                                          <p:spTgt spid="3074"/>
                                        </p:tgtEl>
                                        <p:attrNameLst>
                                          <p:attrName>ppt_x</p:attrName>
                                        </p:attrNameLst>
                                      </p:cBhvr>
                                      <p:tavLst>
                                        <p:tav tm="0">
                                          <p:val>
                                            <p:strVal val="#ppt_x"/>
                                          </p:val>
                                        </p:tav>
                                        <p:tav tm="100000">
                                          <p:val>
                                            <p:strVal val="#ppt_x"/>
                                          </p:val>
                                        </p:tav>
                                      </p:tavLst>
                                    </p:anim>
                                    <p:anim calcmode="lin" valueType="num">
                                      <p:cBhvr additive="base">
                                        <p:cTn id="1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61265" y="102208"/>
            <a:ext cx="12130735"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Conclusion</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53916" y="457878"/>
            <a:ext cx="6028841" cy="830997"/>
          </a:xfrm>
          <a:prstGeom prst="rect">
            <a:avLst/>
          </a:prstGeom>
          <a:noFill/>
        </p:spPr>
        <p:txBody>
          <a:bodyPr wrap="square" rtlCol="0">
            <a:spAutoFit/>
          </a:bodyPr>
          <a:lstStyle/>
          <a:p>
            <a:pPr algn="ctr"/>
            <a:r>
              <a:rPr lang="en-US" altLang="zh-CN" sz="4800" dirty="0">
                <a:latin typeface="Arial Rounded MT Bold" panose="020F0704030504030204" pitchFamily="34" charset="0"/>
                <a:cs typeface="Arial" panose="020B0604020202020204" pitchFamily="34" charset="0"/>
              </a:rPr>
              <a:t>Conclusion</a:t>
            </a:r>
            <a:endParaRPr lang="zh-CN" altLang="en-US" sz="4800" dirty="0">
              <a:latin typeface="Arial Rounded MT Bold" panose="020F07040305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834325" y="2286858"/>
            <a:ext cx="10308956" cy="3785652"/>
          </a:xfrm>
          <a:prstGeom prst="rect">
            <a:avLst/>
          </a:prstGeom>
          <a:noFill/>
        </p:spPr>
        <p:txBody>
          <a:bodyPr wrap="square" rtlCol="0">
            <a:spAutoFit/>
          </a:bodyPr>
          <a:lstStyle/>
          <a:p>
            <a:pPr algn="just"/>
            <a:r>
              <a:rPr lang="en-US" sz="2000" dirty="0">
                <a:latin typeface="Arial Rounded MT Bold" panose="020F0704030504030204" pitchFamily="34" charset="0"/>
              </a:rPr>
              <a:t>The Sectoral composition of FDI over the period of April 2000 to June 2017, we can find that the largest recipient of such investment is service sector (Financial and non-financial services). The share of this sector in FDI flows is 17 % of the inflow total foreign direct investment.</a:t>
            </a:r>
          </a:p>
          <a:p>
            <a:pPr algn="just"/>
            <a:endParaRPr lang="en-US" sz="2000" dirty="0">
              <a:latin typeface="Arial Rounded MT Bold" panose="020F0704030504030204" pitchFamily="34" charset="0"/>
            </a:endParaRPr>
          </a:p>
          <a:p>
            <a:pPr algn="just"/>
            <a:r>
              <a:rPr lang="en-US" sz="2000" dirty="0">
                <a:latin typeface="Arial Rounded MT Bold" panose="020F0704030504030204" pitchFamily="34" charset="0"/>
              </a:rPr>
              <a:t>The foreign investors are interested in mainly financial services due its profit generating advantage. This sector gives scope for the foreign investor to takes back the profits to the home country. As service sector the services are consumed in the host country and there by generating outflow of funds from the host country.</a:t>
            </a:r>
          </a:p>
          <a:p>
            <a:pPr algn="just"/>
            <a:r>
              <a:rPr lang="en-US" sz="2000" dirty="0">
                <a:latin typeface="Arial Rounded MT Bold" panose="020F0704030504030204" pitchFamily="34" charset="0"/>
              </a:rPr>
              <a:t>Their is very low interest towards sectors like Coir, Defense Industries, Mathematical, surveying and drawing Instruments, Coal Production and there are around 28 to 30 sectors where share is less</a:t>
            </a:r>
            <a:r>
              <a:rPr lang="en-US" dirty="0"/>
              <a:t>.</a:t>
            </a:r>
          </a:p>
        </p:txBody>
      </p:sp>
    </p:spTree>
    <p:extLst>
      <p:ext uri="{BB962C8B-B14F-4D97-AF65-F5344CB8AC3E}">
        <p14:creationId xmlns:p14="http://schemas.microsoft.com/office/powerpoint/2010/main" val="2618269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2719597"/>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655697" y="2720182"/>
            <a:ext cx="4450080" cy="1323439"/>
          </a:xfrm>
          <a:prstGeom prst="rect">
            <a:avLst/>
          </a:prstGeom>
          <a:noFill/>
        </p:spPr>
        <p:txBody>
          <a:bodyPr wrap="square" rtlCol="0">
            <a:spAutoFit/>
          </a:bodyPr>
          <a:lstStyle/>
          <a:p>
            <a:pPr algn="ctr"/>
            <a:r>
              <a:rPr lang="en-US" altLang="zh-CN" sz="4000" dirty="0">
                <a:latin typeface="Arial Rounded MT Bold" panose="020F0704030504030204" pitchFamily="34" charset="0"/>
                <a:cs typeface="Arial" panose="020B0604020202020204" pitchFamily="34" charset="0"/>
              </a:rPr>
              <a:t>Tableau Dashboard</a:t>
            </a:r>
            <a:endParaRPr lang="zh-CN" altLang="en-US" sz="4000" dirty="0">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4415984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338</TotalTime>
  <Words>445</Words>
  <Application>Microsoft Office PowerPoint</Application>
  <PresentationFormat>Widescreen</PresentationFormat>
  <Paragraphs>52</Paragraphs>
  <Slides>11</Slides>
  <Notes>0</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11</vt:i4>
      </vt:variant>
    </vt:vector>
  </HeadingPairs>
  <TitlesOfParts>
    <vt:vector size="18" baseType="lpstr">
      <vt:lpstr>Arial</vt:lpstr>
      <vt:lpstr>Arial Rounded MT Bold</vt:lpstr>
      <vt:lpstr>Calibri</vt:lpstr>
      <vt:lpstr>Calibri Light</vt:lpstr>
      <vt:lpstr>Office Theme</vt:lpstr>
      <vt:lpstr>1_Office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Nrupraj Bhendarkar</dc:creator>
  <cp:lastModifiedBy>APURVA</cp:lastModifiedBy>
  <cp:revision>10</cp:revision>
  <dcterms:created xsi:type="dcterms:W3CDTF">2023-05-05T12:25:42Z</dcterms:created>
  <dcterms:modified xsi:type="dcterms:W3CDTF">2024-06-30T11:59:18Z</dcterms:modified>
</cp:coreProperties>
</file>

<file path=docProps/thumbnail.jpeg>
</file>